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88" d="100"/>
          <a:sy n="88"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4BBD-D10F-B982-07FE-3F42063BB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3574D5C-C757-2146-5FC4-E1F4E53A5D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2875928-D9BB-26E3-D4E0-624D1BFB8A5C}"/>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51F4E7C6-F94F-77CB-8938-B183120913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B2326A-2AD2-24F0-33FC-9D6F75052239}"/>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341378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6653-39B2-D7A7-F45D-513F2B2F664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B7C30F2-818D-5178-4CDA-6241FA91CD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332B42-9E91-FA3B-E0AE-ABE3D78E3C62}"/>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F19D0B67-BFDE-C6E8-657C-C235CE59AC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AFE26D-E45F-B6B9-48F5-0E954C5FA5DC}"/>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3920709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31D26-0905-37D0-9D71-EA74D044F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76A4C4C-773D-4A10-073A-C7A15F4DE8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D0501-9CCF-30CB-4E71-70F6E9547315}"/>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1ACF930B-FC07-CC26-23A5-8526F098870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3069D66-EB2D-CE7B-6E6B-220D32E1FC4F}"/>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191441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DE29-14F1-441F-9B62-3332C2C6739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4A5AE04-B3E1-D2B8-FD97-433C869E5F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A5BF640-82F6-C120-05F7-1D64E8408084}"/>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347054A7-BA74-A1C3-13F2-FF940D9560D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C1BDCC-DFC7-1905-F8EE-D3FFA30D5062}"/>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208351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7306-BD31-DC3A-31BA-5C4C75FF8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FF9A003-9018-39D0-CFD4-AD2DC0CEAF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65EDF3-3A65-08FA-1A4D-26E8994C45A9}"/>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5DB67C60-AB2A-14A2-5FB5-F4C99451E1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5CB0981-AAA5-B880-9C40-5417B3A9C998}"/>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87666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226F-2B50-4223-8819-614B1E815F0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432EBCA-D911-0390-7B5A-9523DA92CD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826BDE3-269A-7BEC-56D8-749E1AB041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6377441-02AF-5A32-CE56-3B9894ECFAE5}"/>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6" name="Footer Placeholder 5">
            <a:extLst>
              <a:ext uri="{FF2B5EF4-FFF2-40B4-BE49-F238E27FC236}">
                <a16:creationId xmlns:a16="http://schemas.microsoft.com/office/drawing/2014/main" id="{832F0786-DABE-59A7-4CE4-D08E8D4FB3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A1A413B-8B97-AAC3-4FCB-60498ED5D795}"/>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230043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1367-3746-35A5-0E40-361F82F4636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1C3AE3D-CEEF-094D-4673-22563FC8C0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2D3329-DC82-AC01-4F5D-F4F8BA137A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7D3B7F1-C8E7-2EF9-0163-9C9E19E42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455482-7CB6-3E08-BD0D-F2791185D9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CF4FC78-BE1C-2744-F901-DB484B9E550F}"/>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8" name="Footer Placeholder 7">
            <a:extLst>
              <a:ext uri="{FF2B5EF4-FFF2-40B4-BE49-F238E27FC236}">
                <a16:creationId xmlns:a16="http://schemas.microsoft.com/office/drawing/2014/main" id="{912A2313-DEFA-DB32-1A63-B3188550CB2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4453FF5-2ED7-23AE-929A-9291696EEA1A}"/>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57877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23941-6C99-B92D-D76D-796C2CB10B3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884DB06-ADFF-5E1E-72C1-F766B65A9285}"/>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4" name="Footer Placeholder 3">
            <a:extLst>
              <a:ext uri="{FF2B5EF4-FFF2-40B4-BE49-F238E27FC236}">
                <a16:creationId xmlns:a16="http://schemas.microsoft.com/office/drawing/2014/main" id="{1932FA13-EFF9-28E2-0D63-46842D76AC6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B5540E9-258C-6E17-46C0-2B4F9E6B7E7D}"/>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2409010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BAE444-5BA8-4B1F-84CC-2EBE5E32F7EC}"/>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3" name="Footer Placeholder 2">
            <a:extLst>
              <a:ext uri="{FF2B5EF4-FFF2-40B4-BE49-F238E27FC236}">
                <a16:creationId xmlns:a16="http://schemas.microsoft.com/office/drawing/2014/main" id="{E509E84A-96AC-A43C-52AF-E878CB2CF03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CB2AC54-95FD-38FB-7BDA-E7B74D53D614}"/>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105019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EA1F-387E-0D28-9F44-916A5EB73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4FF0B4B-8833-AA0A-6012-D22B30AFC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196AF65-ECEA-97E4-51A9-8EF1BA54B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8BCE15-F29B-70EF-1E83-5728FDA060DE}"/>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6" name="Footer Placeholder 5">
            <a:extLst>
              <a:ext uri="{FF2B5EF4-FFF2-40B4-BE49-F238E27FC236}">
                <a16:creationId xmlns:a16="http://schemas.microsoft.com/office/drawing/2014/main" id="{5C76251D-EB15-DDE8-5BF4-2A3D93979B0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9516A93-4314-1169-5F73-65E62EE68635}"/>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2263071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0953A-1722-96DE-F5C3-45B076A14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EE1D07C-9A19-1BF1-24D5-C9E66096A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084C180-E8CD-7DE1-D4F4-E60866380A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734F4-6EB0-0A54-65DF-7F0DB45FB30F}"/>
              </a:ext>
            </a:extLst>
          </p:cNvPr>
          <p:cNvSpPr>
            <a:spLocks noGrp="1"/>
          </p:cNvSpPr>
          <p:nvPr>
            <p:ph type="dt" sz="half" idx="10"/>
          </p:nvPr>
        </p:nvSpPr>
        <p:spPr/>
        <p:txBody>
          <a:bodyPr/>
          <a:lstStyle/>
          <a:p>
            <a:fld id="{926BB1AC-AA5B-4BA1-98AA-3593F8CA9EBD}" type="datetimeFigureOut">
              <a:rPr lang="en-AU" smtClean="0"/>
              <a:t>5/08/2025</a:t>
            </a:fld>
            <a:endParaRPr lang="en-AU"/>
          </a:p>
        </p:txBody>
      </p:sp>
      <p:sp>
        <p:nvSpPr>
          <p:cNvPr id="6" name="Footer Placeholder 5">
            <a:extLst>
              <a:ext uri="{FF2B5EF4-FFF2-40B4-BE49-F238E27FC236}">
                <a16:creationId xmlns:a16="http://schemas.microsoft.com/office/drawing/2014/main" id="{DA671B8F-F951-954A-3D33-F3A52D971CB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5A731C-1119-E2AA-2C18-D26114B0D0A6}"/>
              </a:ext>
            </a:extLst>
          </p:cNvPr>
          <p:cNvSpPr>
            <a:spLocks noGrp="1"/>
          </p:cNvSpPr>
          <p:nvPr>
            <p:ph type="sldNum" sz="quarter" idx="12"/>
          </p:nvPr>
        </p:nvSpPr>
        <p:spPr/>
        <p:txBody>
          <a:bodyPr/>
          <a:lstStyle/>
          <a:p>
            <a:fld id="{6D87C9C4-FFD4-49C0-B071-EDB23C6BEC90}" type="slidenum">
              <a:rPr lang="en-AU" smtClean="0"/>
              <a:t>‹#›</a:t>
            </a:fld>
            <a:endParaRPr lang="en-AU"/>
          </a:p>
        </p:txBody>
      </p:sp>
    </p:spTree>
    <p:extLst>
      <p:ext uri="{BB962C8B-B14F-4D97-AF65-F5344CB8AC3E}">
        <p14:creationId xmlns:p14="http://schemas.microsoft.com/office/powerpoint/2010/main" val="134671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533BA-7ED2-612A-8559-733F44A3F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D22BC9C-780F-09D7-D27B-B6AFDEB42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3FC2E40-475F-021B-F82F-CAC9FDCAF3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6BB1AC-AA5B-4BA1-98AA-3593F8CA9EBD}" type="datetimeFigureOut">
              <a:rPr lang="en-AU" smtClean="0"/>
              <a:t>5/08/2025</a:t>
            </a:fld>
            <a:endParaRPr lang="en-AU"/>
          </a:p>
        </p:txBody>
      </p:sp>
      <p:sp>
        <p:nvSpPr>
          <p:cNvPr id="5" name="Footer Placeholder 4">
            <a:extLst>
              <a:ext uri="{FF2B5EF4-FFF2-40B4-BE49-F238E27FC236}">
                <a16:creationId xmlns:a16="http://schemas.microsoft.com/office/drawing/2014/main" id="{1FA53AA4-FD1D-5B15-6DDF-6883B5642B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931499AD-83D7-58C0-D4AF-9AD1E89CD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87C9C4-FFD4-49C0-B071-EDB23C6BEC90}" type="slidenum">
              <a:rPr lang="en-AU" smtClean="0"/>
              <a:t>‹#›</a:t>
            </a:fld>
            <a:endParaRPr lang="en-AU"/>
          </a:p>
        </p:txBody>
      </p:sp>
    </p:spTree>
    <p:extLst>
      <p:ext uri="{BB962C8B-B14F-4D97-AF65-F5344CB8AC3E}">
        <p14:creationId xmlns:p14="http://schemas.microsoft.com/office/powerpoint/2010/main" val="2304054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microsoft.com/office/2007/relationships/media" Target="../media/media2.MOV"/><Relationship Id="rId7" Type="http://schemas.openxmlformats.org/officeDocument/2006/relationships/image" Target="../media/image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8.JPG"/><Relationship Id="rId4" Type="http://schemas.openxmlformats.org/officeDocument/2006/relationships/video" Target="../media/media2.MOV"/><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02E9-B20B-810B-3D20-3CAFED1962C3}"/>
              </a:ext>
            </a:extLst>
          </p:cNvPr>
          <p:cNvSpPr>
            <a:spLocks noGrp="1"/>
          </p:cNvSpPr>
          <p:nvPr>
            <p:ph type="ctrTitle"/>
          </p:nvPr>
        </p:nvSpPr>
        <p:spPr/>
        <p:txBody>
          <a:bodyPr>
            <a:normAutofit/>
          </a:bodyPr>
          <a:lstStyle/>
          <a:p>
            <a:r>
              <a:rPr lang="en-US" dirty="0"/>
              <a:t>THE USE OF SOCIAL MEDIA BY ADF MEMBERS </a:t>
            </a:r>
            <a:endParaRPr lang="en-AU" dirty="0"/>
          </a:p>
        </p:txBody>
      </p:sp>
      <p:sp>
        <p:nvSpPr>
          <p:cNvPr id="3" name="Subtitle 2">
            <a:extLst>
              <a:ext uri="{FF2B5EF4-FFF2-40B4-BE49-F238E27FC236}">
                <a16:creationId xmlns:a16="http://schemas.microsoft.com/office/drawing/2014/main" id="{1728DACE-7038-C86B-EF36-08EEC7254489}"/>
              </a:ext>
            </a:extLst>
          </p:cNvPr>
          <p:cNvSpPr>
            <a:spLocks noGrp="1"/>
          </p:cNvSpPr>
          <p:nvPr>
            <p:ph type="subTitle" idx="1"/>
          </p:nvPr>
        </p:nvSpPr>
        <p:spPr/>
        <p:txBody>
          <a:bodyPr/>
          <a:lstStyle/>
          <a:p>
            <a:r>
              <a:rPr lang="en-AU" dirty="0"/>
              <a:t>By OFFCDT XJA Longo and OCDT J R Dunk</a:t>
            </a:r>
            <a:endParaRPr lang="en-AU" b="0" dirty="0">
              <a:effectLst/>
            </a:endParaRPr>
          </a:p>
        </p:txBody>
      </p:sp>
      <p:pic>
        <p:nvPicPr>
          <p:cNvPr id="1026" name="Picture 2" descr="The Great Irony of Social Media. Facebook, Twitter, Instagram, LinkedIn… |  by Rohan Dasika | Medium">
            <a:extLst>
              <a:ext uri="{FF2B5EF4-FFF2-40B4-BE49-F238E27FC236}">
                <a16:creationId xmlns:a16="http://schemas.microsoft.com/office/drawing/2014/main" id="{FEF364F7-8B1E-F2C9-B90E-3CF06173F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71" y="3805205"/>
            <a:ext cx="2509457" cy="2509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Great Irony of Social Media. Facebook, Twitter, Instagram, LinkedIn… |  by Rohan Dasika | Medium">
            <a:extLst>
              <a:ext uri="{FF2B5EF4-FFF2-40B4-BE49-F238E27FC236}">
                <a16:creationId xmlns:a16="http://schemas.microsoft.com/office/drawing/2014/main" id="{09132243-008F-5BD8-A007-695C5EE08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61" y="4003071"/>
            <a:ext cx="3656768" cy="250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85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B5F-2018-42EA-3EC1-84E1C936E4D7}"/>
              </a:ext>
            </a:extLst>
          </p:cNvPr>
          <p:cNvSpPr>
            <a:spLocks noGrp="1"/>
          </p:cNvSpPr>
          <p:nvPr>
            <p:ph type="ctrTitle"/>
          </p:nvPr>
        </p:nvSpPr>
        <p:spPr/>
        <p:txBody>
          <a:bodyPr>
            <a:normAutofit/>
          </a:bodyPr>
          <a:lstStyle/>
          <a:p>
            <a:r>
              <a:rPr lang="en-AU" b="1" dirty="0">
                <a:solidFill>
                  <a:srgbClr val="FF0000"/>
                </a:solidFill>
              </a:rPr>
              <a:t>SECURITY WARNING!!!!</a:t>
            </a:r>
            <a:r>
              <a:rPr lang="en-AU" dirty="0">
                <a:solidFill>
                  <a:srgbClr val="FF0000"/>
                </a:solidFill>
              </a:rPr>
              <a:t> </a:t>
            </a:r>
          </a:p>
        </p:txBody>
      </p:sp>
      <p:sp>
        <p:nvSpPr>
          <p:cNvPr id="3" name="Subtitle 2">
            <a:extLst>
              <a:ext uri="{FF2B5EF4-FFF2-40B4-BE49-F238E27FC236}">
                <a16:creationId xmlns:a16="http://schemas.microsoft.com/office/drawing/2014/main" id="{EFA36CD9-5359-7D05-D9AD-29FB6B8B954B}"/>
              </a:ext>
            </a:extLst>
          </p:cNvPr>
          <p:cNvSpPr>
            <a:spLocks noGrp="1"/>
          </p:cNvSpPr>
          <p:nvPr>
            <p:ph type="subTitle" idx="1"/>
          </p:nvPr>
        </p:nvSpPr>
        <p:spPr/>
        <p:txBody>
          <a:bodyPr/>
          <a:lstStyle/>
          <a:p>
            <a:r>
              <a:rPr lang="en-US" sz="3000" dirty="0">
                <a:solidFill>
                  <a:srgbClr val="FF0000"/>
                </a:solidFill>
              </a:rPr>
              <a:t>THIS BRIEF IS CLASSIFIED AS…. </a:t>
            </a:r>
            <a:endParaRPr lang="en-US" sz="3000" b="0" dirty="0">
              <a:solidFill>
                <a:srgbClr val="FF0000"/>
              </a:solidFill>
              <a:effectLst/>
            </a:endParaRPr>
          </a:p>
          <a:p>
            <a:br>
              <a:rPr lang="en-US" dirty="0"/>
            </a:br>
            <a:endParaRPr lang="en-AU" dirty="0"/>
          </a:p>
        </p:txBody>
      </p:sp>
      <p:sp>
        <p:nvSpPr>
          <p:cNvPr id="4" name="TextBox 3">
            <a:extLst>
              <a:ext uri="{FF2B5EF4-FFF2-40B4-BE49-F238E27FC236}">
                <a16:creationId xmlns:a16="http://schemas.microsoft.com/office/drawing/2014/main" id="{8F3FC63F-6DC5-3243-0D5E-EE318BE9C095}"/>
              </a:ext>
            </a:extLst>
          </p:cNvPr>
          <p:cNvSpPr txBox="1"/>
          <p:nvPr/>
        </p:nvSpPr>
        <p:spPr>
          <a:xfrm>
            <a:off x="391885" y="4104421"/>
            <a:ext cx="11408229" cy="1631216"/>
          </a:xfrm>
          <a:prstGeom prst="rect">
            <a:avLst/>
          </a:prstGeom>
          <a:noFill/>
        </p:spPr>
        <p:txBody>
          <a:bodyPr wrap="square" rtlCol="0">
            <a:spAutoFit/>
          </a:bodyPr>
          <a:lstStyle/>
          <a:p>
            <a:pPr algn="ctr"/>
            <a:r>
              <a:rPr lang="en-US" sz="5000" b="1" dirty="0">
                <a:solidFill>
                  <a:srgbClr val="FF0000"/>
                </a:solidFill>
              </a:rPr>
              <a:t>TOP SECRET OFFICIAL SENSITIVE PERS PRIVACY COMPARTMENTALISED </a:t>
            </a:r>
            <a:endParaRPr lang="en-AU" sz="5000" dirty="0">
              <a:solidFill>
                <a:srgbClr val="FF0000"/>
              </a:solidFill>
            </a:endParaRPr>
          </a:p>
        </p:txBody>
      </p:sp>
      <p:pic>
        <p:nvPicPr>
          <p:cNvPr id="2050" name="Picture 2" descr="Warning GIFs | Tenor">
            <a:extLst>
              <a:ext uri="{FF2B5EF4-FFF2-40B4-BE49-F238E27FC236}">
                <a16:creationId xmlns:a16="http://schemas.microsoft.com/office/drawing/2014/main" id="{4C4CCD48-BB12-BFEE-E4DB-AF1AC011B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032" y="478241"/>
            <a:ext cx="3522727" cy="1889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095393-CFDA-C2DA-3748-E5A55422350F}"/>
              </a:ext>
            </a:extLst>
          </p:cNvPr>
          <p:cNvSpPr txBox="1"/>
          <p:nvPr/>
        </p:nvSpPr>
        <p:spPr>
          <a:xfrm>
            <a:off x="609600" y="707136"/>
            <a:ext cx="2462784" cy="646331"/>
          </a:xfrm>
          <a:prstGeom prst="rect">
            <a:avLst/>
          </a:prstGeom>
          <a:noFill/>
        </p:spPr>
        <p:txBody>
          <a:bodyPr wrap="square" rtlCol="0">
            <a:spAutoFit/>
          </a:bodyPr>
          <a:lstStyle/>
          <a:p>
            <a:r>
              <a:rPr lang="en-AU" dirty="0"/>
              <a:t>No Photos allowed 🔮  </a:t>
            </a:r>
          </a:p>
          <a:p>
            <a:endParaRPr lang="en-AU" dirty="0"/>
          </a:p>
        </p:txBody>
      </p:sp>
      <p:sp>
        <p:nvSpPr>
          <p:cNvPr id="6" name="TextBox 5">
            <a:extLst>
              <a:ext uri="{FF2B5EF4-FFF2-40B4-BE49-F238E27FC236}">
                <a16:creationId xmlns:a16="http://schemas.microsoft.com/office/drawing/2014/main" id="{C7843502-FD90-75DF-7E92-BC75B7D99336}"/>
              </a:ext>
            </a:extLst>
          </p:cNvPr>
          <p:cNvSpPr txBox="1"/>
          <p:nvPr/>
        </p:nvSpPr>
        <p:spPr>
          <a:xfrm>
            <a:off x="609600" y="1209519"/>
            <a:ext cx="2462784" cy="369332"/>
          </a:xfrm>
          <a:prstGeom prst="rect">
            <a:avLst/>
          </a:prstGeom>
          <a:noFill/>
        </p:spPr>
        <p:txBody>
          <a:bodyPr wrap="square" rtlCol="0">
            <a:spAutoFit/>
          </a:bodyPr>
          <a:lstStyle/>
          <a:p>
            <a:r>
              <a:rPr lang="en-AU" dirty="0"/>
              <a:t> </a:t>
            </a:r>
          </a:p>
        </p:txBody>
      </p:sp>
    </p:spTree>
    <p:extLst>
      <p:ext uri="{BB962C8B-B14F-4D97-AF65-F5344CB8AC3E}">
        <p14:creationId xmlns:p14="http://schemas.microsoft.com/office/powerpoint/2010/main" val="211469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0CFD-59CB-9FD7-0123-8418CEBBCDCD}"/>
              </a:ext>
            </a:extLst>
          </p:cNvPr>
          <p:cNvSpPr>
            <a:spLocks noGrp="1"/>
          </p:cNvSpPr>
          <p:nvPr>
            <p:ph type="title"/>
          </p:nvPr>
        </p:nvSpPr>
        <p:spPr/>
        <p:txBody>
          <a:bodyPr/>
          <a:lstStyle/>
          <a:p>
            <a:r>
              <a:rPr lang="en-AU" dirty="0"/>
              <a:t>Our Credentials </a:t>
            </a:r>
          </a:p>
        </p:txBody>
      </p:sp>
      <p:sp>
        <p:nvSpPr>
          <p:cNvPr id="3" name="Content Placeholder 2">
            <a:extLst>
              <a:ext uri="{FF2B5EF4-FFF2-40B4-BE49-F238E27FC236}">
                <a16:creationId xmlns:a16="http://schemas.microsoft.com/office/drawing/2014/main" id="{DD3A57E8-99BD-BD8F-26BC-63851B1A50E4}"/>
              </a:ext>
            </a:extLst>
          </p:cNvPr>
          <p:cNvSpPr>
            <a:spLocks noGrp="1"/>
          </p:cNvSpPr>
          <p:nvPr>
            <p:ph idx="1"/>
          </p:nvPr>
        </p:nvSpPr>
        <p:spPr/>
        <p:txBody>
          <a:bodyPr/>
          <a:lstStyle/>
          <a:p>
            <a:r>
              <a:rPr lang="en-AU" dirty="0"/>
              <a:t>Why are we qualified to give this brief?</a:t>
            </a:r>
          </a:p>
          <a:p>
            <a:endParaRPr lang="en-AU" dirty="0"/>
          </a:p>
        </p:txBody>
      </p:sp>
      <p:sp>
        <p:nvSpPr>
          <p:cNvPr id="4" name="TextBox 3">
            <a:extLst>
              <a:ext uri="{FF2B5EF4-FFF2-40B4-BE49-F238E27FC236}">
                <a16:creationId xmlns:a16="http://schemas.microsoft.com/office/drawing/2014/main" id="{412EC4B9-FA1B-E5AA-956B-5D536EA8A3CF}"/>
              </a:ext>
            </a:extLst>
          </p:cNvPr>
          <p:cNvSpPr txBox="1"/>
          <p:nvPr/>
        </p:nvSpPr>
        <p:spPr>
          <a:xfrm>
            <a:off x="1524000" y="2362200"/>
            <a:ext cx="9829800" cy="369332"/>
          </a:xfrm>
          <a:prstGeom prst="rect">
            <a:avLst/>
          </a:prstGeom>
          <a:noFill/>
        </p:spPr>
        <p:txBody>
          <a:bodyPr wrap="square" rtlCol="0">
            <a:spAutoFit/>
          </a:bodyPr>
          <a:lstStyle/>
          <a:p>
            <a:r>
              <a:rPr lang="en-AU" dirty="0"/>
              <a:t>1. Jake and I hold a Diploma in Social Media Studies – Major in Prejudicial Conduct (C1)</a:t>
            </a:r>
          </a:p>
        </p:txBody>
      </p:sp>
      <p:sp>
        <p:nvSpPr>
          <p:cNvPr id="5" name="TextBox 4">
            <a:extLst>
              <a:ext uri="{FF2B5EF4-FFF2-40B4-BE49-F238E27FC236}">
                <a16:creationId xmlns:a16="http://schemas.microsoft.com/office/drawing/2014/main" id="{818394F4-07AB-C547-0AD0-2389BC1D7CF1}"/>
              </a:ext>
            </a:extLst>
          </p:cNvPr>
          <p:cNvSpPr txBox="1"/>
          <p:nvPr/>
        </p:nvSpPr>
        <p:spPr>
          <a:xfrm>
            <a:off x="1524000" y="2753303"/>
            <a:ext cx="9829800" cy="369332"/>
          </a:xfrm>
          <a:prstGeom prst="rect">
            <a:avLst/>
          </a:prstGeom>
          <a:noFill/>
        </p:spPr>
        <p:txBody>
          <a:bodyPr wrap="square" rtlCol="0">
            <a:spAutoFit/>
          </a:bodyPr>
          <a:lstStyle/>
          <a:p>
            <a:r>
              <a:rPr lang="en-AU" dirty="0"/>
              <a:t>2. We post on Social Media </a:t>
            </a:r>
          </a:p>
        </p:txBody>
      </p:sp>
      <p:sp>
        <p:nvSpPr>
          <p:cNvPr id="6" name="TextBox 5">
            <a:extLst>
              <a:ext uri="{FF2B5EF4-FFF2-40B4-BE49-F238E27FC236}">
                <a16:creationId xmlns:a16="http://schemas.microsoft.com/office/drawing/2014/main" id="{90523222-2E36-F89F-988F-E6850997C78C}"/>
              </a:ext>
            </a:extLst>
          </p:cNvPr>
          <p:cNvSpPr txBox="1"/>
          <p:nvPr/>
        </p:nvSpPr>
        <p:spPr>
          <a:xfrm>
            <a:off x="1524000" y="3144406"/>
            <a:ext cx="9829800" cy="369332"/>
          </a:xfrm>
          <a:prstGeom prst="rect">
            <a:avLst/>
          </a:prstGeom>
          <a:noFill/>
        </p:spPr>
        <p:txBody>
          <a:bodyPr wrap="square" rtlCol="0">
            <a:spAutoFit/>
          </a:bodyPr>
          <a:lstStyle/>
          <a:p>
            <a:r>
              <a:rPr lang="en-AU" dirty="0"/>
              <a:t>3. We take photos</a:t>
            </a:r>
          </a:p>
        </p:txBody>
      </p:sp>
      <p:sp>
        <p:nvSpPr>
          <p:cNvPr id="7" name="TextBox 6">
            <a:extLst>
              <a:ext uri="{FF2B5EF4-FFF2-40B4-BE49-F238E27FC236}">
                <a16:creationId xmlns:a16="http://schemas.microsoft.com/office/drawing/2014/main" id="{BD616DF7-F3C3-0BD6-CF7B-AC66F9A3C6C8}"/>
              </a:ext>
            </a:extLst>
          </p:cNvPr>
          <p:cNvSpPr txBox="1"/>
          <p:nvPr/>
        </p:nvSpPr>
        <p:spPr>
          <a:xfrm>
            <a:off x="1524000" y="3513738"/>
            <a:ext cx="9829800" cy="369332"/>
          </a:xfrm>
          <a:prstGeom prst="rect">
            <a:avLst/>
          </a:prstGeom>
          <a:noFill/>
        </p:spPr>
        <p:txBody>
          <a:bodyPr wrap="square" rtlCol="0">
            <a:spAutoFit/>
          </a:bodyPr>
          <a:lstStyle/>
          <a:p>
            <a:r>
              <a:rPr lang="en-AU" dirty="0"/>
              <a:t>4. We Did hard Time in prison (ROPS) 4 years (4 days)</a:t>
            </a:r>
          </a:p>
        </p:txBody>
      </p:sp>
      <p:pic>
        <p:nvPicPr>
          <p:cNvPr id="8" name="IMG_2489">
            <a:hlinkClick r:id="" action="ppaction://media"/>
            <a:extLst>
              <a:ext uri="{FF2B5EF4-FFF2-40B4-BE49-F238E27FC236}">
                <a16:creationId xmlns:a16="http://schemas.microsoft.com/office/drawing/2014/main" id="{65E566EC-15D7-0A6C-0AE8-71311B7679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0421" y="2937969"/>
            <a:ext cx="2973379" cy="3964505"/>
          </a:xfrm>
          <a:prstGeom prst="rect">
            <a:avLst/>
          </a:prstGeom>
        </p:spPr>
      </p:pic>
      <p:pic>
        <p:nvPicPr>
          <p:cNvPr id="9" name="IMG_2498">
            <a:hlinkClick r:id="" action="ppaction://media"/>
            <a:extLst>
              <a:ext uri="{FF2B5EF4-FFF2-40B4-BE49-F238E27FC236}">
                <a16:creationId xmlns:a16="http://schemas.microsoft.com/office/drawing/2014/main" id="{527FFBFC-9D22-37F9-B6A9-DD1EA6F0863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rot="5400000">
            <a:off x="4668677" y="4254936"/>
            <a:ext cx="2974930" cy="2231198"/>
          </a:xfrm>
          <a:prstGeom prst="rect">
            <a:avLst/>
          </a:prstGeom>
        </p:spPr>
      </p:pic>
      <p:pic>
        <p:nvPicPr>
          <p:cNvPr id="11" name="Picture 10">
            <a:extLst>
              <a:ext uri="{FF2B5EF4-FFF2-40B4-BE49-F238E27FC236}">
                <a16:creationId xmlns:a16="http://schemas.microsoft.com/office/drawing/2014/main" id="{B1E3AA82-039B-C152-DCFE-1C10FE06E0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85102" y="3883070"/>
            <a:ext cx="1515369" cy="2693988"/>
          </a:xfrm>
          <a:prstGeom prst="rect">
            <a:avLst/>
          </a:prstGeom>
        </p:spPr>
      </p:pic>
      <p:pic>
        <p:nvPicPr>
          <p:cNvPr id="13" name="Picture 12" descr="A person in a uniform with a hat over his head&#10;&#10;AI-generated content may be incorrect.">
            <a:extLst>
              <a:ext uri="{FF2B5EF4-FFF2-40B4-BE49-F238E27FC236}">
                <a16:creationId xmlns:a16="http://schemas.microsoft.com/office/drawing/2014/main" id="{9D68DAA3-1765-A9D6-B55D-CB2D039C42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3569" y="3975764"/>
            <a:ext cx="2053331" cy="2737774"/>
          </a:xfrm>
          <a:prstGeom prst="rect">
            <a:avLst/>
          </a:prstGeom>
        </p:spPr>
      </p:pic>
      <p:pic>
        <p:nvPicPr>
          <p:cNvPr id="15" name="Picture 14" descr="A person in camouflage holding two bananas&#10;&#10;AI-generated content may be incorrect.">
            <a:extLst>
              <a:ext uri="{FF2B5EF4-FFF2-40B4-BE49-F238E27FC236}">
                <a16:creationId xmlns:a16="http://schemas.microsoft.com/office/drawing/2014/main" id="{280A67E5-2893-60F1-3475-0789E40C52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1736" y="133726"/>
            <a:ext cx="1516293" cy="2021724"/>
          </a:xfrm>
          <a:prstGeom prst="rect">
            <a:avLst/>
          </a:prstGeom>
        </p:spPr>
      </p:pic>
    </p:spTree>
    <p:extLst>
      <p:ext uri="{BB962C8B-B14F-4D97-AF65-F5344CB8AC3E}">
        <p14:creationId xmlns:p14="http://schemas.microsoft.com/office/powerpoint/2010/main" val="249490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300" fill="hold"/>
                                        <p:tgtEl>
                                          <p:spTgt spid="8"/>
                                        </p:tgtEl>
                                      </p:cBhvr>
                                    </p:cmd>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2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8"/>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8"/>
                                        </p:tgtEl>
                                      </p:cBhvr>
                                    </p:cmd>
                                  </p:childTnLst>
                                </p:cTn>
                              </p:par>
                            </p:childTnLst>
                          </p:cTn>
                        </p:par>
                      </p:childTnLst>
                    </p:cTn>
                  </p:par>
                </p:childTnLst>
              </p:cTn>
              <p:nextCondLst>
                <p:cond evt="onClick" delay="0">
                  <p:tgtEl>
                    <p:spTgt spid="8"/>
                  </p:tgtEl>
                </p:cond>
              </p:nextCondLst>
            </p:seq>
            <p:video>
              <p:cMediaNode vol="80000">
                <p:cTn id="38" fill="hold" display="0">
                  <p:stCondLst>
                    <p:cond delay="indefinite"/>
                  </p:stCondLst>
                </p:cTn>
                <p:tgtEl>
                  <p:spTgt spid="9"/>
                </p:tgtEl>
              </p:cMediaNode>
            </p:video>
            <p:seq concurrent="1" nextAc="seek">
              <p:cTn id="39" restart="whenNotActive" fill="hold" evtFilter="cancelBubble" nodeType="interactiveSeq">
                <p:stCondLst>
                  <p:cond evt="onClick" delay="0">
                    <p:tgtEl>
                      <p:spTgt spid="9"/>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9"/>
                                        </p:tgtEl>
                                      </p:cBhvr>
                                    </p:cmd>
                                  </p:childTnLst>
                                </p:cTn>
                              </p:par>
                            </p:childTnLst>
                          </p:cTn>
                        </p:par>
                      </p:childTnLst>
                    </p:cTn>
                  </p:par>
                </p:childTnLst>
              </p:cTn>
              <p:nextCondLst>
                <p:cond evt="onClick" delay="0">
                  <p:tgtEl>
                    <p:spTgt spid="9"/>
                  </p:tgtEl>
                </p:cond>
              </p:nextCondLst>
            </p:seq>
          </p:childTnLst>
        </p:cTn>
      </p:par>
    </p:tnLst>
    <p:bldLst>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FA489-4942-0148-61AA-AA553AFB2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3E023-9603-2ABD-83A2-8A12FBDA49B7}"/>
              </a:ext>
            </a:extLst>
          </p:cNvPr>
          <p:cNvSpPr>
            <a:spLocks noGrp="1"/>
          </p:cNvSpPr>
          <p:nvPr>
            <p:ph type="title"/>
          </p:nvPr>
        </p:nvSpPr>
        <p:spPr/>
        <p:txBody>
          <a:bodyPr/>
          <a:lstStyle/>
          <a:p>
            <a:r>
              <a:rPr lang="en-AU" dirty="0"/>
              <a:t>Why Posting photos in uniform on SOCIAL Media is bad </a:t>
            </a:r>
            <a:r>
              <a:rPr lang="en-AU" dirty="0">
                <a:sym typeface="Wingdings" panose="05000000000000000000" pitchFamily="2" charset="2"/>
              </a:rPr>
              <a:t></a:t>
            </a:r>
            <a:endParaRPr lang="en-AU" dirty="0"/>
          </a:p>
        </p:txBody>
      </p:sp>
      <p:sp>
        <p:nvSpPr>
          <p:cNvPr id="3" name="Content Placeholder 2">
            <a:extLst>
              <a:ext uri="{FF2B5EF4-FFF2-40B4-BE49-F238E27FC236}">
                <a16:creationId xmlns:a16="http://schemas.microsoft.com/office/drawing/2014/main" id="{D482EEEE-196E-ACA8-4DDE-6B4A9C1F1A36}"/>
              </a:ext>
            </a:extLst>
          </p:cNvPr>
          <p:cNvSpPr>
            <a:spLocks noGrp="1"/>
          </p:cNvSpPr>
          <p:nvPr>
            <p:ph idx="1"/>
          </p:nvPr>
        </p:nvSpPr>
        <p:spPr>
          <a:xfrm>
            <a:off x="0" y="0"/>
            <a:ext cx="12192000" cy="6858000"/>
          </a:xfrm>
        </p:spPr>
        <p:txBody>
          <a:bodyPr>
            <a:normAutofit fontScale="25000" lnSpcReduction="20000"/>
          </a:bodyPr>
          <a:lstStyle/>
          <a:p>
            <a:pPr algn="just"/>
            <a:r>
              <a:rPr lang="en-US" sz="4900" dirty="0"/>
              <a:t>**Why Posting Photos in Uniform on Social Media Is Problematic for the Australian </a:t>
            </a:r>
            <a:r>
              <a:rPr lang="en-US" sz="4900" dirty="0" err="1"/>
              <a:t>Defence</a:t>
            </a:r>
            <a:r>
              <a:rPr lang="en-US" sz="4900" dirty="0"/>
              <a:t> Force (ADF) and the </a:t>
            </a:r>
            <a:r>
              <a:rPr lang="en-US" sz="4900" dirty="0" err="1"/>
              <a:t>Organisation</a:t>
            </a:r>
            <a:r>
              <a:rPr lang="en-US" sz="4900" dirty="0"/>
              <a:t>:** Posting photos in uniform on social media may appear harmless at first glance—an act of pride, patriotism, or camaraderie. However, for the Australian </a:t>
            </a:r>
            <a:r>
              <a:rPr lang="en-US" sz="4900" dirty="0" err="1"/>
              <a:t>Defence</a:t>
            </a:r>
            <a:r>
              <a:rPr lang="en-US" sz="4900" dirty="0"/>
              <a:t> Force (ADF), it presents a range of operational, security, reputational, ethical, and legal challenges. This comprehensive analysis explores why such </a:t>
            </a:r>
            <a:r>
              <a:rPr lang="en-US" sz="4900" dirty="0" err="1"/>
              <a:t>behaviour</a:t>
            </a:r>
            <a:r>
              <a:rPr lang="en-US" sz="4900" dirty="0"/>
              <a:t>, if not controlled, can be detrimental to both individuals and the wider </a:t>
            </a:r>
            <a:r>
              <a:rPr lang="en-US" sz="4900" dirty="0" err="1"/>
              <a:t>organisation</a:t>
            </a:r>
            <a:r>
              <a:rPr lang="en-US" sz="4900" dirty="0"/>
              <a:t>. **Operational Security (OPSEC) Risks** One of the most serious risks associated with posting photos in uniform is the violation of operational security. Uniformed personnel may unintentionally reveal sensitive information such as unit locations, deployments, military assets, base layouts, or ongoing operations. Geotags, backgrounds, or even seemingly trivial visual details can be exploited by adversaries—including state and non-state actors—to track movements, identify targets, or infer patterns of operation. For example, a single photo showing a </a:t>
            </a:r>
            <a:r>
              <a:rPr lang="en-US" sz="4900" dirty="0" err="1"/>
              <a:t>recognisable</a:t>
            </a:r>
            <a:r>
              <a:rPr lang="en-US" sz="4900" dirty="0"/>
              <a:t> background, timestamp, or weapon system might allow foreign intelligence services or terrorist </a:t>
            </a:r>
            <a:r>
              <a:rPr lang="en-US" sz="4900" dirty="0" err="1"/>
              <a:t>organisations</a:t>
            </a:r>
            <a:r>
              <a:rPr lang="en-US" sz="4900" dirty="0"/>
              <a:t> to gather actionable intelligence. Even if the individual thinks the content is benign, the aggregation of small details across social media platforms can lead to a significant intelligence compromise. ### 2. **Personal Safety and Targeting** Wearing the uniform in social media posts makes personnel easily identifiable as members of the ADF. This can place them and their families at risk, especially from hostile actors or ideologically motivated groups. Unlike traditional warfare, modern conflict includes cyber and information warfare tactics, where individual service members can become targets of online harassment, doxxing, blackmail, or threats. Photos in uniform may be reverse-searched to locate personal details, home addresses, or social affiliations, exposing members and their loved ones to risk. Moreover, in areas of high domestic or geopolitical tension, a visible association with the military may draw unwanted or dangerous attention in both physical and digital spaces. **Breach of </a:t>
            </a:r>
            <a:r>
              <a:rPr lang="en-US" sz="4900" dirty="0" err="1"/>
              <a:t>Defence</a:t>
            </a:r>
            <a:r>
              <a:rPr lang="en-US" sz="4900" dirty="0"/>
              <a:t> Policies and Code of Conduct** ADF policy clearly outlines expectations regarding professional conduct, including the use of social media. Posting in uniform may breach </a:t>
            </a:r>
            <a:r>
              <a:rPr lang="en-US" sz="4900" dirty="0" err="1"/>
              <a:t>Defence</a:t>
            </a:r>
            <a:r>
              <a:rPr lang="en-US" sz="4900" dirty="0"/>
              <a:t> Instructions (General) (DIGs) and Standing Orders that govern how personnel are to present themselves publicly. Members must not act in a way that may bring disrepute to the </a:t>
            </a:r>
            <a:r>
              <a:rPr lang="en-US" sz="4900" dirty="0" err="1"/>
              <a:t>organisation</a:t>
            </a:r>
            <a:r>
              <a:rPr lang="en-US" sz="4900" dirty="0"/>
              <a:t>, undermine public trust, or appear to endorse or </a:t>
            </a:r>
            <a:r>
              <a:rPr lang="en-US" sz="4900" dirty="0" err="1"/>
              <a:t>criticise</a:t>
            </a:r>
            <a:r>
              <a:rPr lang="en-US" sz="4900" dirty="0"/>
              <a:t> political, commercial, or social positions while in uniform. Uniformed photos posted online can blur the line between private and official communication. For example, a captioned photo might unintentionally associate the ADF with a political statement, protest, or controversial social issue—thus violating the ADF’s apolitical stance. Even neutral or humorous posts can be taken out of context, distorted, or </a:t>
            </a:r>
            <a:r>
              <a:rPr lang="en-US" sz="4900" dirty="0" err="1"/>
              <a:t>weaponised</a:t>
            </a:r>
            <a:r>
              <a:rPr lang="en-US" sz="4900" dirty="0"/>
              <a:t> by hostile media outlets or political actors.### 4. **Reputational Risk to the ADF**Every member of the ADF is, by default, a public ambassador of the </a:t>
            </a:r>
            <a:r>
              <a:rPr lang="en-US" sz="4900" dirty="0" err="1"/>
              <a:t>organisation</a:t>
            </a:r>
            <a:r>
              <a:rPr lang="en-US" sz="4900" dirty="0"/>
              <a:t>. Posting photos in uniform gives the impression that the individual is speaking or acting on behalf of the ADF, whether intended or not. Inappropriate </a:t>
            </a:r>
            <a:r>
              <a:rPr lang="en-US" sz="4900" dirty="0" err="1"/>
              <a:t>behaviour</a:t>
            </a:r>
            <a:r>
              <a:rPr lang="en-US" sz="4900" dirty="0"/>
              <a:t>, language, or affiliations—even if unrelated to </a:t>
            </a:r>
            <a:r>
              <a:rPr lang="en-US" sz="4900" dirty="0" err="1"/>
              <a:t>Defence</a:t>
            </a:r>
            <a:r>
              <a:rPr lang="en-US" sz="4900" dirty="0"/>
              <a:t> activities—can quickly become a scandal when posted in </a:t>
            </a:r>
            <a:r>
              <a:rPr lang="en-US" sz="4900" dirty="0" err="1"/>
              <a:t>uniform.There</a:t>
            </a:r>
            <a:r>
              <a:rPr lang="en-US" sz="4900" dirty="0"/>
              <a:t> have been numerous cases internationally where uniformed selfies, TikTok dances, or controversial opinions went viral and caused significant damage to public trust in military </a:t>
            </a:r>
            <a:r>
              <a:rPr lang="en-US" sz="4900" dirty="0" err="1"/>
              <a:t>organisations</a:t>
            </a:r>
            <a:r>
              <a:rPr lang="en-US" sz="4900" dirty="0"/>
              <a:t>. These incidents can lead to public backlash, media scrutiny, and loss of confidence in </a:t>
            </a:r>
            <a:r>
              <a:rPr lang="en-US" sz="4900" dirty="0" err="1"/>
              <a:t>Defence</a:t>
            </a:r>
            <a:r>
              <a:rPr lang="en-US" sz="4900" dirty="0"/>
              <a:t> leadership and culture. ADF personnel are held to a higher standard than civilians, particularly in public-facing environments. Missteps can be interpreted as signs of poor discipline, lack of professionalism, or cultural dysfunction—undermining recruitment efforts, morale, and public funding support. **Impersonation and Misinformation Risks** Photos of ADF members in uniform can be manipulated or stolen to impersonate service personnel. Scammers frequently use military identities on social media and dating platforms to defraud unsuspecting civilians. When real service members post in uniform, they may unwittingly provide material for these fraudulent activities. Additionally, in the information warfare environment, adversaries can use such images to spread disinformation. A doctored image of an ADF member allegedly involved in a controversial activity—supported by a real photo in uniform—can lend credibility to fake narratives, damaging Australia’s reputation internationally.**Cultural and Ethical Considerations**Posting in uniform may conflict with </a:t>
            </a:r>
            <a:r>
              <a:rPr lang="en-US" sz="4900" dirty="0" err="1"/>
              <a:t>Defence</a:t>
            </a:r>
            <a:r>
              <a:rPr lang="en-US" sz="4900" dirty="0"/>
              <a:t> values such as humility, professionalism, and teamwork. It can come across as self-</a:t>
            </a:r>
            <a:r>
              <a:rPr lang="en-US" sz="4900" dirty="0" err="1"/>
              <a:t>aggrandising</a:t>
            </a:r>
            <a:r>
              <a:rPr lang="en-US" sz="4900" dirty="0"/>
              <a:t> or individualistic in a profession that </a:t>
            </a:r>
            <a:r>
              <a:rPr lang="en-US" sz="4900" dirty="0" err="1"/>
              <a:t>emphasises</a:t>
            </a:r>
            <a:r>
              <a:rPr lang="en-US" sz="4900" dirty="0"/>
              <a:t> unity and selfless service. </a:t>
            </a:r>
            <a:r>
              <a:rPr lang="en-US" sz="4900" dirty="0" err="1"/>
              <a:t>Defence</a:t>
            </a:r>
            <a:r>
              <a:rPr lang="en-US" sz="4900" dirty="0"/>
              <a:t> culture expects members to avoid drawing undue attention to themselves or personal achievements, especially in contexts where they represent more than just </a:t>
            </a:r>
            <a:r>
              <a:rPr lang="en-US" sz="4900" dirty="0" err="1"/>
              <a:t>themselves.There</a:t>
            </a:r>
            <a:r>
              <a:rPr lang="en-US" sz="4900" dirty="0"/>
              <a:t> is also a growing concern about "performative patriotism" or “uniform clout”—where personnel post in uniform for likes, validation, or influencer status. This </a:t>
            </a:r>
            <a:r>
              <a:rPr lang="en-US" sz="4900" dirty="0" err="1"/>
              <a:t>behaviour</a:t>
            </a:r>
            <a:r>
              <a:rPr lang="en-US" sz="4900" dirty="0"/>
              <a:t> undermines the seriousness of military service and dilutes the meaning of the uniform, which is earned, not </a:t>
            </a:r>
            <a:r>
              <a:rPr lang="en-US" sz="4900" dirty="0" err="1"/>
              <a:t>accessorised</a:t>
            </a:r>
            <a:r>
              <a:rPr lang="en-US" sz="4900" dirty="0"/>
              <a:t>. It may foster resentment among peers and erode esprit de corps.**Legal and Administrative Consequences**Posting in uniform on social media can result in disciplinary action under the </a:t>
            </a:r>
            <a:r>
              <a:rPr lang="en-US" sz="4900" dirty="0" err="1"/>
              <a:t>Defence</a:t>
            </a:r>
            <a:r>
              <a:rPr lang="en-US" sz="4900" dirty="0"/>
              <a:t> Force Discipline Act (DFDA) or administrative sanctions, including counselling, loss of promotion opportunities, or discharge. For example, if a member is found to have violated </a:t>
            </a:r>
            <a:r>
              <a:rPr lang="en-US" sz="4900" dirty="0" err="1"/>
              <a:t>Defence</a:t>
            </a:r>
            <a:r>
              <a:rPr lang="en-US" sz="4900" dirty="0"/>
              <a:t> social media policies, brought discredit upon the service, or revealed sensitive information, they may be subject to investigation and punishment. In some cases, the breach could lead to criminal prosecution if national security is compromised or if the content violates privacy laws, defamation laws, or anti-discrimination legislation.**Impact on Cohesion and Command** Visible self-promotion on social media in uniform can affect unit cohesion, hierarchy, and command authority. Junior members may gain disproportionate public attention or online influence, potentially undermining senior leadership or formal channels of communication. It may also lead to comparisons, jealousy, or in-group/out-group dynamics, which negatively affect team cohesion. Commanders may be forced to address public incidents involving their subordinates, redirecting time and resources away from operational readiness. This additional burden reduces the effectiveness and focus of the team, particularly in high-tempo or sensitive environments. Social media posts in uniform can confuse the line between an individual’s military identity and civilian persona. While </a:t>
            </a:r>
            <a:r>
              <a:rPr lang="en-US" sz="4900" dirty="0" err="1"/>
              <a:t>Defence</a:t>
            </a:r>
            <a:r>
              <a:rPr lang="en-US" sz="4900" dirty="0"/>
              <a:t> members are entitled to private lives, the public nature of platforms like Instagram, TikTok, and Facebook means their military association becomes visible and searchable—permanently. This visibility can conflict with civilian employment, education, or advocacy roles. It may also create tension in a pluralistic society where </a:t>
            </a:r>
            <a:r>
              <a:rPr lang="en-US" sz="4900" dirty="0" err="1"/>
              <a:t>Defence</a:t>
            </a:r>
            <a:r>
              <a:rPr lang="en-US" sz="4900" dirty="0"/>
              <a:t> must remain politically neutral and inclusive. Public debates or commentary made by individuals in uniform—even in off-duty contexts—can wrongly be interpreted as institutional opinions. *Undermining Australia’s International Standing** Photos in uniform, when taken out of context, can harm Australia’s diplomatic relationships, especially in multinational operations. Partner nations may interpret </a:t>
            </a:r>
            <a:r>
              <a:rPr lang="en-US" sz="4900" dirty="0" err="1"/>
              <a:t>behaviour</a:t>
            </a:r>
            <a:r>
              <a:rPr lang="en-US" sz="4900" dirty="0"/>
              <a:t> differently or hold higher expectations about online decorum. A controversial or disrespectful image of an ADF member in uniform overseas may be seen as offensive or unprofessional, straining alliances or coalition dynamics. Moreover, adversaries may use such content to question Australia’s military professionalism, ethics, or cultural maturity in forums like the UN, international media, or cyber campaigns. Conclusion In summary, posting photos in uniform on social media poses multiple risks for the Australian </a:t>
            </a:r>
            <a:r>
              <a:rPr lang="en-US" sz="4900" dirty="0" err="1"/>
              <a:t>Defence</a:t>
            </a:r>
            <a:r>
              <a:rPr lang="en-US" sz="4900" dirty="0"/>
              <a:t> Force and the individual member. It </a:t>
            </a:r>
            <a:r>
              <a:rPr lang="en-US" sz="4900" dirty="0" err="1"/>
              <a:t>jeopardises</a:t>
            </a:r>
            <a:r>
              <a:rPr lang="en-US" sz="4900" dirty="0"/>
              <a:t> operational security, personal safety, and </a:t>
            </a:r>
            <a:r>
              <a:rPr lang="en-US" sz="4900" dirty="0" err="1"/>
              <a:t>organisational</a:t>
            </a:r>
            <a:r>
              <a:rPr lang="en-US" sz="4900" dirty="0"/>
              <a:t> integrity. It can damage the ADF's public reputation, breach policy and law, and create internal friction. While </a:t>
            </a:r>
            <a:r>
              <a:rPr lang="en-US" sz="4900" dirty="0" err="1"/>
              <a:t>Defence</a:t>
            </a:r>
            <a:r>
              <a:rPr lang="en-US" sz="4900" dirty="0"/>
              <a:t> members are understandably proud of their service, the uniform carries responsibilities that transcend personal expression. As such, restraint, discretion, and strict adherence to </a:t>
            </a:r>
            <a:r>
              <a:rPr lang="en-US" sz="4900" dirty="0" err="1"/>
              <a:t>Defence</a:t>
            </a:r>
            <a:r>
              <a:rPr lang="en-US" sz="4900" dirty="0"/>
              <a:t> social media guidelines are essential. Professionalism must extend to the digital sphere, where every post can have wide-reaching consequences, both intended and unintended. Social media is not a private diary—it is a global platform. In the ADF, the privilege of wearing the uniform comes with the duty to protect not only lives but also the institution's trust, discipline, and reputation.</a:t>
            </a:r>
            <a:endParaRPr lang="en-US" sz="4900" b="0" dirty="0">
              <a:effectLst/>
            </a:endParaRPr>
          </a:p>
          <a:p>
            <a:br>
              <a:rPr lang="en-US" sz="1000" dirty="0"/>
            </a:br>
            <a:endParaRPr lang="en-AU" sz="1000" dirty="0"/>
          </a:p>
        </p:txBody>
      </p:sp>
    </p:spTree>
    <p:extLst>
      <p:ext uri="{BB962C8B-B14F-4D97-AF65-F5344CB8AC3E}">
        <p14:creationId xmlns:p14="http://schemas.microsoft.com/office/powerpoint/2010/main" val="13673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BE9D8-C1BD-997F-8443-BEC73BD52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E610B-8D60-8A10-572E-BCBBA6756605}"/>
              </a:ext>
            </a:extLst>
          </p:cNvPr>
          <p:cNvSpPr>
            <a:spLocks noGrp="1"/>
          </p:cNvSpPr>
          <p:nvPr>
            <p:ph type="title"/>
          </p:nvPr>
        </p:nvSpPr>
        <p:spPr>
          <a:xfrm>
            <a:off x="838199" y="1203325"/>
            <a:ext cx="10515600" cy="1325563"/>
          </a:xfrm>
        </p:spPr>
        <p:txBody>
          <a:bodyPr>
            <a:normAutofit fontScale="90000"/>
          </a:bodyPr>
          <a:lstStyle/>
          <a:p>
            <a:pPr algn="ctr"/>
            <a:r>
              <a:rPr lang="en-AU" dirty="0"/>
              <a:t>How Posting photos in uniform can lead to the Defence of Australia and Australia’s Soft power being degraded in such a way that eventually leads to a certain nation state to our North invading *cough cough </a:t>
            </a:r>
            <a:r>
              <a:rPr lang="en-AU" strike="sngStrike" dirty="0"/>
              <a:t>China</a:t>
            </a:r>
            <a:r>
              <a:rPr lang="en-AU" dirty="0"/>
              <a:t> </a:t>
            </a:r>
            <a:r>
              <a:rPr lang="en-AU" dirty="0" err="1"/>
              <a:t>Olvana</a:t>
            </a:r>
            <a:r>
              <a:rPr lang="en-AU" dirty="0"/>
              <a:t> </a:t>
            </a:r>
          </a:p>
        </p:txBody>
      </p:sp>
      <p:pic>
        <p:nvPicPr>
          <p:cNvPr id="4" name="Picture 3" descr="A group of men in a movie theater&#10;&#10;AI-generated content may be incorrect.">
            <a:extLst>
              <a:ext uri="{FF2B5EF4-FFF2-40B4-BE49-F238E27FC236}">
                <a16:creationId xmlns:a16="http://schemas.microsoft.com/office/drawing/2014/main" id="{8018F82A-765B-1E7D-7BEB-F071ECBB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509963"/>
            <a:ext cx="2184400" cy="1638300"/>
          </a:xfrm>
          <a:prstGeom prst="rect">
            <a:avLst/>
          </a:prstGeom>
        </p:spPr>
      </p:pic>
      <p:pic>
        <p:nvPicPr>
          <p:cNvPr id="6" name="Picture 5" descr="A person in uniform with a hat on his head&#10;&#10;AI-generated content may be incorrect.">
            <a:extLst>
              <a:ext uri="{FF2B5EF4-FFF2-40B4-BE49-F238E27FC236}">
                <a16:creationId xmlns:a16="http://schemas.microsoft.com/office/drawing/2014/main" id="{F619CB6C-8D3C-F6FE-8DF9-E47BB91F1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6682" y="3116580"/>
            <a:ext cx="1036559" cy="1382078"/>
          </a:xfrm>
          <a:prstGeom prst="rect">
            <a:avLst/>
          </a:prstGeom>
        </p:spPr>
      </p:pic>
      <p:pic>
        <p:nvPicPr>
          <p:cNvPr id="8" name="Picture 7" descr="A person in a hat&#10;&#10;AI-generated content may be incorrect.">
            <a:extLst>
              <a:ext uri="{FF2B5EF4-FFF2-40B4-BE49-F238E27FC236}">
                <a16:creationId xmlns:a16="http://schemas.microsoft.com/office/drawing/2014/main" id="{8F695D70-5D44-22E7-31BF-F648568EF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8" y="4835524"/>
            <a:ext cx="1228726" cy="1638301"/>
          </a:xfrm>
          <a:prstGeom prst="rect">
            <a:avLst/>
          </a:prstGeom>
        </p:spPr>
      </p:pic>
      <p:pic>
        <p:nvPicPr>
          <p:cNvPr id="10" name="Picture 9" descr="A person in a uniform&#10;&#10;AI-generated content may be incorrect.">
            <a:extLst>
              <a:ext uri="{FF2B5EF4-FFF2-40B4-BE49-F238E27FC236}">
                <a16:creationId xmlns:a16="http://schemas.microsoft.com/office/drawing/2014/main" id="{2C78D448-E434-A6C4-D761-F34560952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239" y="4868864"/>
            <a:ext cx="1088233" cy="1604961"/>
          </a:xfrm>
          <a:prstGeom prst="rect">
            <a:avLst/>
          </a:prstGeom>
        </p:spPr>
      </p:pic>
      <p:pic>
        <p:nvPicPr>
          <p:cNvPr id="12" name="Picture 11" descr="A person in a uniform holding a slingshot&#10;&#10;AI-generated content may be incorrect.">
            <a:extLst>
              <a:ext uri="{FF2B5EF4-FFF2-40B4-BE49-F238E27FC236}">
                <a16:creationId xmlns:a16="http://schemas.microsoft.com/office/drawing/2014/main" id="{8B0EB60F-65B4-0039-1729-C8D91C153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3539" y="2949703"/>
            <a:ext cx="1203721" cy="1604961"/>
          </a:xfrm>
          <a:prstGeom prst="rect">
            <a:avLst/>
          </a:prstGeom>
        </p:spPr>
      </p:pic>
      <p:sp>
        <p:nvSpPr>
          <p:cNvPr id="13" name="Arrow: Right 12">
            <a:extLst>
              <a:ext uri="{FF2B5EF4-FFF2-40B4-BE49-F238E27FC236}">
                <a16:creationId xmlns:a16="http://schemas.microsoft.com/office/drawing/2014/main" id="{DC74E3C4-28CE-24A2-73C5-74B98BAAAE73}"/>
              </a:ext>
            </a:extLst>
          </p:cNvPr>
          <p:cNvSpPr/>
          <p:nvPr/>
        </p:nvSpPr>
        <p:spPr>
          <a:xfrm>
            <a:off x="3246518" y="4538724"/>
            <a:ext cx="901421" cy="5935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Generated image">
            <a:extLst>
              <a:ext uri="{FF2B5EF4-FFF2-40B4-BE49-F238E27FC236}">
                <a16:creationId xmlns:a16="http://schemas.microsoft.com/office/drawing/2014/main" id="{A3F7D15B-E98E-373A-1797-EA5ADB96D8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7197" y="3744036"/>
            <a:ext cx="3298371" cy="2198914"/>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A7EE1C41-D776-3C83-F4F8-1BD2FB3792B4}"/>
              </a:ext>
            </a:extLst>
          </p:cNvPr>
          <p:cNvSpPr/>
          <p:nvPr/>
        </p:nvSpPr>
        <p:spPr>
          <a:xfrm>
            <a:off x="7604826" y="4580034"/>
            <a:ext cx="1121229" cy="577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Olvana | Decisive Action Training ...">
            <a:extLst>
              <a:ext uri="{FF2B5EF4-FFF2-40B4-BE49-F238E27FC236}">
                <a16:creationId xmlns:a16="http://schemas.microsoft.com/office/drawing/2014/main" id="{EB2C89BF-A115-6719-24BE-91B51F9659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4421" y="3839909"/>
            <a:ext cx="873579" cy="489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enerated image">
            <a:extLst>
              <a:ext uri="{FF2B5EF4-FFF2-40B4-BE49-F238E27FC236}">
                <a16:creationId xmlns:a16="http://schemas.microsoft.com/office/drawing/2014/main" id="{02D9F576-1FF5-AD5A-E18D-3969091B2E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1293" y="3931711"/>
            <a:ext cx="2609450" cy="173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A2D1A-D578-6D84-1030-F61F5D654424}"/>
              </a:ext>
            </a:extLst>
          </p:cNvPr>
          <p:cNvSpPr>
            <a:spLocks noGrp="1"/>
          </p:cNvSpPr>
          <p:nvPr>
            <p:ph type="title"/>
          </p:nvPr>
        </p:nvSpPr>
        <p:spPr>
          <a:xfrm>
            <a:off x="2656113" y="420007"/>
            <a:ext cx="10515600" cy="1325563"/>
          </a:xfrm>
        </p:spPr>
        <p:txBody>
          <a:bodyPr/>
          <a:lstStyle/>
          <a:p>
            <a:r>
              <a:rPr lang="en-AU" dirty="0"/>
              <a:t>Remember….</a:t>
            </a:r>
          </a:p>
        </p:txBody>
      </p:sp>
      <p:sp>
        <p:nvSpPr>
          <p:cNvPr id="3" name="Content Placeholder 2">
            <a:extLst>
              <a:ext uri="{FF2B5EF4-FFF2-40B4-BE49-F238E27FC236}">
                <a16:creationId xmlns:a16="http://schemas.microsoft.com/office/drawing/2014/main" id="{ABDD67B2-F5C8-F153-4844-357870F1D8FD}"/>
              </a:ext>
            </a:extLst>
          </p:cNvPr>
          <p:cNvSpPr>
            <a:spLocks noGrp="1"/>
          </p:cNvSpPr>
          <p:nvPr>
            <p:ph idx="1"/>
          </p:nvPr>
        </p:nvSpPr>
        <p:spPr>
          <a:xfrm>
            <a:off x="2613653" y="1817347"/>
            <a:ext cx="10515600" cy="591004"/>
          </a:xfrm>
        </p:spPr>
        <p:txBody>
          <a:bodyPr/>
          <a:lstStyle/>
          <a:p>
            <a:pPr marL="0" indent="0">
              <a:buNone/>
            </a:pPr>
            <a:r>
              <a:rPr lang="en-AU" dirty="0"/>
              <a:t>Not All photos in uniform are bad… </a:t>
            </a:r>
          </a:p>
        </p:txBody>
      </p:sp>
      <p:sp>
        <p:nvSpPr>
          <p:cNvPr id="4" name="Content Placeholder 2">
            <a:extLst>
              <a:ext uri="{FF2B5EF4-FFF2-40B4-BE49-F238E27FC236}">
                <a16:creationId xmlns:a16="http://schemas.microsoft.com/office/drawing/2014/main" id="{AFC822BA-33D2-4E4A-67D3-82FB778A44C5}"/>
              </a:ext>
            </a:extLst>
          </p:cNvPr>
          <p:cNvSpPr txBox="1">
            <a:spLocks/>
          </p:cNvSpPr>
          <p:nvPr/>
        </p:nvSpPr>
        <p:spPr>
          <a:xfrm>
            <a:off x="838200" y="2551566"/>
            <a:ext cx="10515600" cy="591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AU" dirty="0"/>
              <a:t>Only post images released by Defence…</a:t>
            </a:r>
          </a:p>
        </p:txBody>
      </p:sp>
      <p:pic>
        <p:nvPicPr>
          <p:cNvPr id="4098" name="Picture 2" descr="Preview image for asset">
            <a:extLst>
              <a:ext uri="{FF2B5EF4-FFF2-40B4-BE49-F238E27FC236}">
                <a16:creationId xmlns:a16="http://schemas.microsoft.com/office/drawing/2014/main" id="{2AB2B137-B885-5357-788E-329D3FBB3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43" y="3429000"/>
            <a:ext cx="4488543" cy="29997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eview image for asset">
            <a:extLst>
              <a:ext uri="{FF2B5EF4-FFF2-40B4-BE49-F238E27FC236}">
                <a16:creationId xmlns:a16="http://schemas.microsoft.com/office/drawing/2014/main" id="{1E06F490-B998-5E24-CF5A-0D388FFBB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748" y="3142570"/>
            <a:ext cx="2216503" cy="33201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eview image for asset">
            <a:extLst>
              <a:ext uri="{FF2B5EF4-FFF2-40B4-BE49-F238E27FC236}">
                <a16:creationId xmlns:a16="http://schemas.microsoft.com/office/drawing/2014/main" id="{B3575F19-EBDC-CE7D-194E-358D2829F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3429000"/>
            <a:ext cx="3874378" cy="25861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review image for asset">
            <a:extLst>
              <a:ext uri="{FF2B5EF4-FFF2-40B4-BE49-F238E27FC236}">
                <a16:creationId xmlns:a16="http://schemas.microsoft.com/office/drawing/2014/main" id="{7770D2BE-8240-393F-34A7-DBA2E95F8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3913" y="128662"/>
            <a:ext cx="3222172" cy="227968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review image for asset">
            <a:extLst>
              <a:ext uri="{FF2B5EF4-FFF2-40B4-BE49-F238E27FC236}">
                <a16:creationId xmlns:a16="http://schemas.microsoft.com/office/drawing/2014/main" id="{5A8AD637-13C9-D176-5FA8-FC3AA07F1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342" y="322602"/>
            <a:ext cx="2390311" cy="3580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in uniform holding a rifle&#10;&#10;AI-generated content may be incorrect.">
            <a:extLst>
              <a:ext uri="{FF2B5EF4-FFF2-40B4-BE49-F238E27FC236}">
                <a16:creationId xmlns:a16="http://schemas.microsoft.com/office/drawing/2014/main" id="{515B457A-7180-A697-6E74-65FC7B85D1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0776" y="3033713"/>
            <a:ext cx="2057735" cy="3429000"/>
          </a:xfrm>
          <a:prstGeom prst="rect">
            <a:avLst/>
          </a:prstGeom>
        </p:spPr>
      </p:pic>
    </p:spTree>
    <p:extLst>
      <p:ext uri="{BB962C8B-B14F-4D97-AF65-F5344CB8AC3E}">
        <p14:creationId xmlns:p14="http://schemas.microsoft.com/office/powerpoint/2010/main" val="202978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visible"/>
                                      </p:to>
                                    </p:set>
                                    <p:animEffect transition="in" filter="fade">
                                      <p:cBhvr>
                                        <p:cTn id="29" dur="500"/>
                                        <p:tgtEl>
                                          <p:spTgt spid="410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00"/>
                                        </p:tgtEl>
                                        <p:attrNameLst>
                                          <p:attrName>style.visibility</p:attrName>
                                        </p:attrNameLst>
                                      </p:cBhvr>
                                      <p:to>
                                        <p:strVal val="visible"/>
                                      </p:to>
                                    </p:set>
                                    <p:animEffect transition="in" filter="fade">
                                      <p:cBhvr>
                                        <p:cTn id="34" dur="500"/>
                                        <p:tgtEl>
                                          <p:spTgt spid="4100"/>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000"/>
                                        <p:tgtEl>
                                          <p:spTgt spid="6"/>
                                        </p:tgtEl>
                                      </p:cBhvr>
                                    </p:animEffect>
                                    <p:anim calcmode="lin" valueType="num">
                                      <p:cBhvr>
                                        <p:cTn id="40" dur="2000" fill="hold"/>
                                        <p:tgtEl>
                                          <p:spTgt spid="6"/>
                                        </p:tgtEl>
                                        <p:attrNameLst>
                                          <p:attrName>ppt_w</p:attrName>
                                        </p:attrNameLst>
                                      </p:cBhvr>
                                      <p:tavLst>
                                        <p:tav tm="0" fmla="#ppt_w*sin(2.5*pi*$)">
                                          <p:val>
                                            <p:fltVal val="0"/>
                                          </p:val>
                                        </p:tav>
                                        <p:tav tm="100000">
                                          <p:val>
                                            <p:fltVal val="1"/>
                                          </p:val>
                                        </p:tav>
                                      </p:tavLst>
                                    </p:anim>
                                    <p:anim calcmode="lin" valueType="num">
                                      <p:cBhvr>
                                        <p:cTn id="41"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3AA0-CF2D-95BE-8ECE-2C14AC743C33}"/>
              </a:ext>
            </a:extLst>
          </p:cNvPr>
          <p:cNvSpPr>
            <a:spLocks noGrp="1"/>
          </p:cNvSpPr>
          <p:nvPr>
            <p:ph type="title"/>
          </p:nvPr>
        </p:nvSpPr>
        <p:spPr/>
        <p:txBody>
          <a:bodyPr/>
          <a:lstStyle/>
          <a:p>
            <a:r>
              <a:rPr lang="en-AU" dirty="0"/>
              <a:t>KEY TAKEAWAYs</a:t>
            </a:r>
          </a:p>
        </p:txBody>
      </p:sp>
      <p:sp>
        <p:nvSpPr>
          <p:cNvPr id="3" name="Content Placeholder 2">
            <a:extLst>
              <a:ext uri="{FF2B5EF4-FFF2-40B4-BE49-F238E27FC236}">
                <a16:creationId xmlns:a16="http://schemas.microsoft.com/office/drawing/2014/main" id="{B52EB250-B3E0-04CF-CCC0-7C5EB19823CC}"/>
              </a:ext>
            </a:extLst>
          </p:cNvPr>
          <p:cNvSpPr>
            <a:spLocks noGrp="1"/>
          </p:cNvSpPr>
          <p:nvPr>
            <p:ph idx="1"/>
          </p:nvPr>
        </p:nvSpPr>
        <p:spPr/>
        <p:txBody>
          <a:bodyPr/>
          <a:lstStyle/>
          <a:p>
            <a:r>
              <a:rPr lang="en-AU" dirty="0"/>
              <a:t>Taking photos in uniform without proper approval = bad </a:t>
            </a:r>
          </a:p>
          <a:p>
            <a:r>
              <a:rPr lang="en-AU" dirty="0"/>
              <a:t>Posting said photos is also bad </a:t>
            </a:r>
          </a:p>
          <a:p>
            <a:r>
              <a:rPr lang="en-AU" dirty="0"/>
              <a:t>IF you are posting ensure it is IAW</a:t>
            </a:r>
          </a:p>
          <a:p>
            <a:pPr lvl="1"/>
            <a:r>
              <a:rPr lang="en-AU" dirty="0"/>
              <a:t>Defence Values, </a:t>
            </a:r>
          </a:p>
          <a:p>
            <a:pPr lvl="1"/>
            <a:r>
              <a:rPr lang="en-AU" dirty="0"/>
              <a:t>MILPERSMAN, </a:t>
            </a:r>
          </a:p>
          <a:p>
            <a:pPr lvl="1"/>
            <a:r>
              <a:rPr lang="en-AU" dirty="0"/>
              <a:t>DFDA 1982, </a:t>
            </a:r>
          </a:p>
          <a:p>
            <a:pPr lvl="1"/>
            <a:r>
              <a:rPr lang="en-AU" dirty="0"/>
              <a:t>ESPIONAGE ACT 1917,</a:t>
            </a:r>
          </a:p>
          <a:p>
            <a:pPr lvl="1"/>
            <a:r>
              <a:rPr lang="en-AU" dirty="0"/>
              <a:t>Criminal Code Act 1995 (</a:t>
            </a:r>
            <a:r>
              <a:rPr lang="en-AU" dirty="0" err="1"/>
              <a:t>Cth</a:t>
            </a:r>
            <a:r>
              <a:rPr lang="en-AU" dirty="0"/>
              <a:t>) and </a:t>
            </a:r>
          </a:p>
          <a:p>
            <a:pPr lvl="1"/>
            <a:r>
              <a:rPr lang="en-AU" dirty="0"/>
              <a:t>ADFA SO’s </a:t>
            </a:r>
          </a:p>
          <a:p>
            <a:pPr lvl="1"/>
            <a:r>
              <a:rPr lang="en-AU" dirty="0"/>
              <a:t>Defence Force Writing Manual </a:t>
            </a:r>
          </a:p>
        </p:txBody>
      </p:sp>
      <p:pic>
        <p:nvPicPr>
          <p:cNvPr id="5" name="Picture 4" descr="A person in military uniform with a stop sign&#10;&#10;AI-generated content may be incorrect.">
            <a:extLst>
              <a:ext uri="{FF2B5EF4-FFF2-40B4-BE49-F238E27FC236}">
                <a16:creationId xmlns:a16="http://schemas.microsoft.com/office/drawing/2014/main" id="{8FC4BF47-CE9F-4AF5-86B0-DCFB19B0D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142" y="-607094"/>
            <a:ext cx="4252858" cy="9216776"/>
          </a:xfrm>
          <a:prstGeom prst="rect">
            <a:avLst/>
          </a:prstGeom>
        </p:spPr>
      </p:pic>
      <p:sp>
        <p:nvSpPr>
          <p:cNvPr id="6" name="Rectangle 5">
            <a:extLst>
              <a:ext uri="{FF2B5EF4-FFF2-40B4-BE49-F238E27FC236}">
                <a16:creationId xmlns:a16="http://schemas.microsoft.com/office/drawing/2014/main" id="{1651710A-1D10-1733-3BD8-DDF0225C1A15}"/>
              </a:ext>
            </a:extLst>
          </p:cNvPr>
          <p:cNvSpPr/>
          <p:nvPr/>
        </p:nvSpPr>
        <p:spPr>
          <a:xfrm>
            <a:off x="9550400" y="6516914"/>
            <a:ext cx="769257" cy="3410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DD9A0397-51B6-AFF9-4E1A-4BB3C21A8FF8}"/>
              </a:ext>
            </a:extLst>
          </p:cNvPr>
          <p:cNvSpPr/>
          <p:nvPr/>
        </p:nvSpPr>
        <p:spPr>
          <a:xfrm>
            <a:off x="8504352" y="3569494"/>
            <a:ext cx="749186" cy="1630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556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TotalTime>
  <Words>1727</Words>
  <Application>Microsoft Office PowerPoint</Application>
  <PresentationFormat>Widescreen</PresentationFormat>
  <Paragraphs>32</Paragraphs>
  <Slides>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Wingdings</vt:lpstr>
      <vt:lpstr>Office Theme</vt:lpstr>
      <vt:lpstr>THE USE OF SOCIAL MEDIA BY ADF MEMBERS </vt:lpstr>
      <vt:lpstr>SECURITY WARNING!!!! </vt:lpstr>
      <vt:lpstr>Our Credentials </vt:lpstr>
      <vt:lpstr>Why Posting photos in uniform on SOCIAL Media is bad </vt:lpstr>
      <vt:lpstr>How Posting photos in uniform can lead to the Defence of Australia and Australia’s Soft power being degraded in such a way that eventually leads to a certain nation state to our North invading *cough cough China Olvana </vt:lpstr>
      <vt:lpstr>Remember….</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Xander Longo</dc:creator>
  <cp:lastModifiedBy>Xander Longo</cp:lastModifiedBy>
  <cp:revision>7</cp:revision>
  <dcterms:created xsi:type="dcterms:W3CDTF">2025-08-04T07:21:02Z</dcterms:created>
  <dcterms:modified xsi:type="dcterms:W3CDTF">2025-08-05T07:19:05Z</dcterms:modified>
</cp:coreProperties>
</file>